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1813" cy="7559675"/>
  <p:notesSz cx="6858000" cy="9144000"/>
  <p:defaultTextStyle>
    <a:defPPr>
      <a:defRPr lang="ru-RU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B0D2"/>
    <a:srgbClr val="E6943A"/>
    <a:srgbClr val="D67D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18" d="100"/>
          <a:sy n="118" d="100"/>
        </p:scale>
        <p:origin x="-2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88F92-81CD-4BCF-873A-F55300597811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96516-7E99-4C19-8129-02D5D8CE8B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6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19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619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37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05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8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881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11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15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47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46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4D444-C4B4-4B5E-ACF2-1BAFA0522462}" type="datetimeFigureOut">
              <a:rPr lang="ru-RU" smtClean="0"/>
              <a:t>02.06.2025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2A01F-1F80-4441-BF8B-525A8D8AE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947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75586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85613" y="4441938"/>
            <a:ext cx="74034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/>
              <a:t>КОРПОРАТИВНОЕ ИНДУСТРИАЛЬНОЕ ПИТАНИЕ </a:t>
            </a:r>
          </a:p>
          <a:p>
            <a:pPr algn="ctr"/>
            <a:r>
              <a:rPr lang="ru-RU" sz="2200" dirty="0" smtClean="0"/>
              <a:t>ДЛЯ ПРОИЗВОДСТВЕННЫХ ПРЕДПРИЯТИЙ, </a:t>
            </a:r>
          </a:p>
          <a:p>
            <a:pPr algn="ctr"/>
            <a:r>
              <a:rPr lang="ru-RU" sz="2200" dirty="0" smtClean="0"/>
              <a:t>СТРОИТЕЛЬНЫХ КОМБИНАТОВ, УЧЕБНЫХ ЗАВЕДЕНИЙ</a:t>
            </a:r>
            <a:endParaRPr lang="ru-RU" sz="22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993" y="877490"/>
            <a:ext cx="3788672" cy="276328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94104" y="6491777"/>
            <a:ext cx="7303602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ИНДИВИДУАЛЬНЫЕ РЕШЕНИЯ. </a:t>
            </a:r>
          </a:p>
          <a:p>
            <a:pPr algn="ctr"/>
            <a:r>
              <a:rPr lang="ru-RU" sz="22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ЛЮБЫЕ МАСШТАБЫ. ГАРАНТИЯ КАЧЕСТВА.</a:t>
            </a:r>
            <a:endParaRPr lang="ru-RU" sz="22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19"/>
            <a:ext cx="10692549" cy="75591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766" y="649201"/>
            <a:ext cx="3727712" cy="27188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236" y="4016705"/>
            <a:ext cx="581235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 smtClean="0"/>
              <a:t>КОРПОРАТИВНОЕ ИНДУСТРИАЛЬНОЕ ПИТАНИЕ </a:t>
            </a:r>
          </a:p>
          <a:p>
            <a:pPr algn="ctr"/>
            <a:r>
              <a:rPr lang="ru-RU" sz="2000" dirty="0" smtClean="0"/>
              <a:t>ДЛЯ ПРОИЗВОДСТВЕННЫХ ПРЕДПРИЯТИЙ, </a:t>
            </a:r>
          </a:p>
          <a:p>
            <a:pPr algn="ctr"/>
            <a:r>
              <a:rPr lang="ru-RU" sz="2000" dirty="0" smtClean="0"/>
              <a:t>СТРОИТЕЛЬНЫХ КОМБИНАТОВ, УЧЕБНЫХ ЗАВЕДЕНИЙ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62027" y="6412654"/>
            <a:ext cx="60067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ИНДИВИДУАЛЬНЫЕ РЕШЕНИЯ. </a:t>
            </a:r>
          </a:p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ЛЮБЫЕ МАСШТАБЫ. ГАРАНТИЯ КАЧЕСТВА.</a:t>
            </a:r>
            <a:endParaRPr lang="ru-RU" sz="1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64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2413" y="879588"/>
            <a:ext cx="546295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Компания «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Саприм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» основана в 2021 году.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Мы начинали с обеспечения горячим питанием 300 человек на стройплощадке в Подмосковье. На месте была развернута «полевая кухня». Через два года мы кормили уже несколько производственных комбинатов </a:t>
            </a: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и заводов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, а сегодня мы ежедневно обеспечиваем горячим питанием 20.000 сотрудников из 35 компаний.</a:t>
            </a:r>
          </a:p>
          <a:p>
            <a:endParaRPr lang="ru-RU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Наш секрет успеха в гибкости, ответственности, сочетании передовых технологий и заботе о качестве. Мы используем свежие продукты от надежных поставщиков: ТД Черкизово, Объединенные кондитеры, ПЕКО и др. Продукция проходит тщательный отбор службы контроля качества.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Мы непрерывно контролируем процесс производства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следим за тем, чтобы еда всегда была вкусной 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1400" dirty="0" smtClean="0"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свежей.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Все наши сотрудники строго следуют санитарным нормам, а производственные процессы строятся на принципах ХААСП.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663" y="635"/>
            <a:ext cx="4513150" cy="75590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92413" y="403645"/>
            <a:ext cx="2210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 КОМПАНИИ</a:t>
            </a:r>
            <a:endParaRPr lang="ru-RU" sz="20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7" y="5865380"/>
            <a:ext cx="1372850" cy="1403973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92413" y="5369787"/>
            <a:ext cx="22974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НАШИ ПАРТНЁРЫ</a:t>
            </a:r>
            <a:endParaRPr lang="ru-RU" sz="16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293" y="5986112"/>
            <a:ext cx="2897816" cy="39625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48" y="6718336"/>
            <a:ext cx="1417114" cy="52038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95" y="6567366"/>
            <a:ext cx="1145669" cy="70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2412" y="3829080"/>
            <a:ext cx="32822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Если у вас нет столовой, мы создадим ее «под ключ»:</a:t>
            </a:r>
          </a:p>
          <a:p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Разработаем индивидуальный проект с учетом ваших потребностей.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Установим современное 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оборудование.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Организуем закупки и логистику.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Обеспечим профессиональное управление и бесперебойную работу.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3569" y="3817313"/>
            <a:ext cx="3113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Возьмем на себя все процессы - от разработки меню до 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приготовления и обслуживания, чтобы сотрудники получали 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качественное, разнообразное 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и свежее питание. </a:t>
            </a:r>
            <a:endParaRPr lang="ru-RU" sz="1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97421" y="3817313"/>
            <a:ext cx="3170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Для объектов без стационарной столовой, мы организуем мобильные точки с горячими блюдами.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Осуществляем доставку питания точно и в срок.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• Мы готовы предложить решение любой задачи по организации питания.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412" y="403644"/>
            <a:ext cx="4424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ЧТО МЫ ПРЕДЛАГАЕМ?</a:t>
            </a:r>
            <a:endParaRPr lang="ru-RU" sz="20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055" y="825160"/>
            <a:ext cx="98652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Индивидуальный подход к потребностям клиентов – это наш девиз. Мы готовы в сжатые </a:t>
            </a:r>
          </a:p>
          <a:p>
            <a:r>
              <a:rPr lang="ru-RU" sz="1600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сроки организовать процесс в любом удобном для клиента формате.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411" y="6110043"/>
            <a:ext cx="99024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Благодаря нашим довольным клиентам, более половины новых заказчиков приходят к нам по рекомендации. А наша команда из 400 профессионалов (шеф-поваров, поваров, технологов, логистов) готова решать задачи любой сложности в сфере корпоративного питания.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96" y="1595174"/>
            <a:ext cx="3060192" cy="1981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77" y="1595174"/>
            <a:ext cx="3060192" cy="19812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21" y="1589705"/>
            <a:ext cx="3060192" cy="19812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65117" y="3027826"/>
            <a:ext cx="2965096" cy="631240"/>
          </a:xfrm>
          <a:prstGeom prst="rect">
            <a:avLst/>
          </a:prstGeom>
          <a:solidFill>
            <a:srgbClr val="D67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47384" y="3109240"/>
            <a:ext cx="2770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ОРГАНИЗАЦИЯ СТОЛОВОЙ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ПОЛНОГО ЦИКЛА С НУЛЯ</a:t>
            </a:r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97460" y="3027826"/>
            <a:ext cx="2965096" cy="631240"/>
          </a:xfrm>
          <a:prstGeom prst="rect">
            <a:avLst/>
          </a:prstGeom>
          <a:solidFill>
            <a:srgbClr val="D67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7229803" y="3052497"/>
            <a:ext cx="2965096" cy="631240"/>
          </a:xfrm>
          <a:prstGeom prst="rect">
            <a:avLst/>
          </a:prstGeom>
          <a:solidFill>
            <a:srgbClr val="D67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866939" y="3116554"/>
            <a:ext cx="2995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КОМПЛЕКСНОЕ УПРАВЛЕНИЕ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СУЩЕСТВУЮЩЕЙ СТОЛОВОЙ</a:t>
            </a:r>
            <a:endParaRPr lang="ru-RU" sz="1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97431" y="3142909"/>
            <a:ext cx="277041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МОБИЛЬНЫЕ ПУНКТЫ</a:t>
            </a:r>
          </a:p>
          <a:p>
            <a:pPr algn="ctr"/>
            <a:r>
              <a:rPr lang="ru-RU" sz="13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ПИТАНИЯ</a:t>
            </a:r>
            <a:endParaRPr lang="ru-RU" sz="13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5367" y="7013706"/>
            <a:ext cx="1054928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Наша цель - </a:t>
            </a:r>
            <a:r>
              <a:rPr lang="ru-RU" sz="17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стать </a:t>
            </a:r>
            <a:r>
              <a:rPr lang="ru-RU" sz="1700" b="1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одним из лидеров </a:t>
            </a:r>
            <a:r>
              <a:rPr lang="ru-RU" sz="17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</a:t>
            </a:r>
            <a:r>
              <a:rPr lang="ru-RU" sz="1700" b="1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сфере </a:t>
            </a:r>
            <a:r>
              <a:rPr lang="ru-RU" sz="17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корпоративного </a:t>
            </a:r>
            <a:r>
              <a:rPr lang="ru-RU" sz="1700" b="1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питания в </a:t>
            </a:r>
            <a:r>
              <a:rPr lang="ru-RU" sz="17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России</a:t>
            </a:r>
            <a:r>
              <a:rPr lang="ru-RU" sz="1700" b="1" dirty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  <a:endParaRPr lang="ru-RU" sz="17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412596" y="5962650"/>
            <a:ext cx="985526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66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80226" y="3430423"/>
            <a:ext cx="1123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Июнь 2023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9327" y="2828511"/>
            <a:ext cx="595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300</a:t>
            </a:r>
            <a:endParaRPr lang="ru-RU" sz="14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042" y="404018"/>
            <a:ext cx="4424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КОМПАНИЯ В ЦИФРАХ</a:t>
            </a:r>
            <a:endParaRPr lang="ru-RU" sz="20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5453" y="983390"/>
            <a:ext cx="2578842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5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ЕЖЕДНЕВНО</a:t>
            </a:r>
            <a:endParaRPr lang="ru-RU" sz="245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92410" y="1057618"/>
            <a:ext cx="5552195" cy="392053"/>
          </a:xfrm>
          <a:prstGeom prst="rect">
            <a:avLst/>
          </a:prstGeom>
          <a:solidFill>
            <a:srgbClr val="D67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426670" y="1102300"/>
            <a:ext cx="32822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КОЛИЧЕСТВО ПИТАЮЩИХСЯ: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292410" y="3181013"/>
            <a:ext cx="1651056" cy="1538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53522" y="2941183"/>
            <a:ext cx="1651056" cy="390210"/>
          </a:xfrm>
          <a:prstGeom prst="rect">
            <a:avLst/>
          </a:prstGeom>
          <a:solidFill>
            <a:srgbClr val="E69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193549" y="2055620"/>
            <a:ext cx="1651056" cy="1275773"/>
          </a:xfrm>
          <a:prstGeom prst="rect">
            <a:avLst/>
          </a:prstGeom>
          <a:solidFill>
            <a:srgbClr val="D67D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683818" y="2633406"/>
            <a:ext cx="790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8.000</a:t>
            </a:r>
            <a:endParaRPr lang="ru-RU" sz="14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65359" y="1719560"/>
            <a:ext cx="907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20.000</a:t>
            </a:r>
            <a:endParaRPr lang="ru-RU" sz="14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7527" y="3420774"/>
            <a:ext cx="1123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Июнь 2021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00547" y="3431019"/>
            <a:ext cx="1123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Июнь 2025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543884" y="1374881"/>
            <a:ext cx="2489626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50" dirty="0">
                <a:latin typeface="Verdana" panose="020B0604030504040204" pitchFamily="34" charset="0"/>
                <a:ea typeface="Verdana" panose="020B0604030504040204" pitchFamily="34" charset="0"/>
              </a:rPr>
              <a:t>м</a:t>
            </a:r>
            <a:r>
              <a:rPr lang="ru-RU" sz="1950" dirty="0" smtClean="0">
                <a:latin typeface="Verdana" panose="020B0604030504040204" pitchFamily="34" charset="0"/>
                <a:ea typeface="Verdana" panose="020B0604030504040204" pitchFamily="34" charset="0"/>
              </a:rPr>
              <a:t>ы выдаем более</a:t>
            </a:r>
            <a:endParaRPr lang="ru-RU" sz="195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12708" y="1638667"/>
            <a:ext cx="2578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70" b="1" dirty="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50.000</a:t>
            </a:r>
            <a:endParaRPr lang="ru-RU" sz="4670" b="1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42448" y="2300452"/>
            <a:ext cx="268078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7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рационов питания</a:t>
            </a:r>
            <a:endParaRPr lang="ru-RU" sz="167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35453" y="3285247"/>
            <a:ext cx="27898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</a:t>
            </a:r>
            <a:r>
              <a:rPr lang="ru-RU" sz="4000" b="1" dirty="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млрд.</a:t>
            </a:r>
            <a:endParaRPr lang="ru-RU" sz="4600" b="1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42448" y="4075986"/>
            <a:ext cx="2623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latin typeface="Verdana" panose="020B0604030504040204" pitchFamily="34" charset="0"/>
                <a:ea typeface="Verdana" panose="020B0604030504040204" pitchFamily="34" charset="0"/>
              </a:rPr>
              <a:t>ПРОГНОЗИРУЕМЫЙ</a:t>
            </a:r>
            <a:endParaRPr lang="ru-RU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376016" y="4396025"/>
            <a:ext cx="2789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8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оборот компании</a:t>
            </a:r>
          </a:p>
          <a:p>
            <a:pPr algn="ctr"/>
            <a:r>
              <a:rPr lang="ru-RU" sz="178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В 2025 году</a:t>
            </a:r>
            <a:endParaRPr lang="ru-RU" sz="178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6769022" y="1085212"/>
            <a:ext cx="0" cy="5981548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512708" y="5790629"/>
            <a:ext cx="26903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600" b="1" dirty="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400 </a:t>
            </a:r>
            <a:r>
              <a:rPr lang="ru-RU" sz="2900" b="1" dirty="0" smtClean="0">
                <a:solidFill>
                  <a:srgbClr val="92D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чел.</a:t>
            </a:r>
            <a:endParaRPr lang="ru-RU" sz="2900" b="1" dirty="0">
              <a:solidFill>
                <a:srgbClr val="92D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545318" y="6492766"/>
            <a:ext cx="2677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20" dirty="0">
                <a:latin typeface="Verdana" panose="020B0604030504040204" pitchFamily="34" charset="0"/>
                <a:ea typeface="Verdana" panose="020B0604030504040204" pitchFamily="34" charset="0"/>
              </a:rPr>
              <a:t>к</a:t>
            </a:r>
            <a:r>
              <a:rPr lang="ru-RU" sz="1720" dirty="0" smtClean="0">
                <a:latin typeface="Verdana" panose="020B0604030504040204" pitchFamily="34" charset="0"/>
                <a:ea typeface="Verdana" panose="020B0604030504040204" pitchFamily="34" charset="0"/>
              </a:rPr>
              <a:t>ол-во сотрудников</a:t>
            </a:r>
            <a:endParaRPr lang="ru-RU" sz="172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35453" y="6784716"/>
            <a:ext cx="2677919" cy="357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2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в штате компании</a:t>
            </a:r>
            <a:endParaRPr lang="ru-RU" sz="172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7651070" y="3062130"/>
            <a:ext cx="225008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7663656" y="5495841"/>
            <a:ext cx="2250082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302951" y="4589847"/>
            <a:ext cx="5552195" cy="706334"/>
          </a:xfrm>
          <a:prstGeom prst="rect">
            <a:avLst/>
          </a:prstGeom>
          <a:solidFill>
            <a:srgbClr val="04B0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775015" y="4681404"/>
            <a:ext cx="4461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КОЛИЧЕСТВО ТОЧЕК ПИТАНИЯ В МОСКВЕ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ОБЛАСТИ:</a:t>
            </a:r>
            <a:endParaRPr lang="ru-RU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899673" y="5561742"/>
            <a:ext cx="235875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spc="-150" dirty="0" smtClean="0">
                <a:solidFill>
                  <a:srgbClr val="04B0D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38</a:t>
            </a:r>
            <a:endParaRPr lang="ru-RU" sz="11500" b="1" spc="-150" dirty="0">
              <a:solidFill>
                <a:srgbClr val="04B0D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3975" y="5790629"/>
            <a:ext cx="137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Самая 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маленькая 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обслуживает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5428" y="6345314"/>
            <a:ext cx="1151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4B0D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</a:t>
            </a:r>
            <a:endParaRPr lang="ru-RU" sz="3200" b="1" dirty="0" smtClean="0">
              <a:solidFill>
                <a:srgbClr val="04B0D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6844" y="6814554"/>
            <a:ext cx="1151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4B0D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человек</a:t>
            </a:r>
            <a:endParaRPr lang="ru-RU" sz="1600" b="1" dirty="0" smtClean="0">
              <a:solidFill>
                <a:srgbClr val="04B0D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65359" y="5786590"/>
            <a:ext cx="1372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Самая </a:t>
            </a:r>
          </a:p>
          <a:p>
            <a:pPr algn="r"/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большая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обслуживает</a:t>
            </a:r>
            <a:endParaRPr lang="ru-RU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643485" y="6345314"/>
            <a:ext cx="1526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4B0D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4000</a:t>
            </a:r>
            <a:endParaRPr lang="ru-RU" sz="3200" b="1" dirty="0" smtClean="0">
              <a:solidFill>
                <a:srgbClr val="04B0D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95785" y="6820356"/>
            <a:ext cx="1151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4B0D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человек</a:t>
            </a:r>
            <a:endParaRPr lang="ru-RU" sz="1600" b="1" dirty="0" smtClean="0">
              <a:solidFill>
                <a:srgbClr val="04B0D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3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7042" y="404018"/>
            <a:ext cx="44245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ПРИМЕРНОЕ МЕНЮ</a:t>
            </a:r>
          </a:p>
          <a:p>
            <a:r>
              <a:rPr lang="ru-RU" sz="20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ПРОИЗВОДСТВЕННОЙ</a:t>
            </a:r>
          </a:p>
          <a:p>
            <a:r>
              <a:rPr lang="ru-RU" sz="2000" b="1" dirty="0" smtClean="0">
                <a:solidFill>
                  <a:srgbClr val="D67D1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СТОЛОВОЙ</a:t>
            </a:r>
            <a:endParaRPr lang="ru-RU" sz="2000" b="1" dirty="0">
              <a:solidFill>
                <a:srgbClr val="D67D1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757" y="0"/>
            <a:ext cx="5401056" cy="37429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757" y="3816731"/>
            <a:ext cx="5401056" cy="37429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1516"/>
            <a:ext cx="4582134" cy="587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251448" cy="75596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79" y="6258583"/>
            <a:ext cx="477801" cy="4769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029" y="3268338"/>
            <a:ext cx="627390" cy="628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44767" y="3979012"/>
            <a:ext cx="29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www.supreme-group.ru</a:t>
            </a:r>
            <a:endParaRPr lang="ru-RU" sz="1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2406" y="4973324"/>
            <a:ext cx="12747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Менеджер</a:t>
            </a:r>
            <a:endParaRPr lang="ru-RU" sz="1800" dirty="0">
              <a:solidFill>
                <a:schemeClr val="bg2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42406" y="5269883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Фамилия Имя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757" y="678470"/>
            <a:ext cx="2665253" cy="1943913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6771879" y="5962023"/>
            <a:ext cx="286994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11149" y="6297020"/>
            <a:ext cx="2089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8 954 545 654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7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</TotalTime>
  <Words>414</Words>
  <Application>Microsoft Office PowerPoint</Application>
  <PresentationFormat>Произвольный</PresentationFormat>
  <Paragraphs>82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25</cp:revision>
  <dcterms:created xsi:type="dcterms:W3CDTF">2025-05-13T16:30:12Z</dcterms:created>
  <dcterms:modified xsi:type="dcterms:W3CDTF">2025-06-02T14:45:44Z</dcterms:modified>
</cp:coreProperties>
</file>